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nton" charset="1" panose="00000500000000000000"/>
      <p:regular r:id="rId16"/>
    </p:embeddedFont>
    <p:embeddedFont>
      <p:font typeface="Montserrat Bold" charset="1" panose="00000800000000000000"/>
      <p:regular r:id="rId17"/>
    </p:embeddedFont>
    <p:embeddedFont>
      <p:font typeface="Open San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357611" y="-1286368"/>
            <a:ext cx="3086100" cy="308610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5" id="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6" id="6"/>
          <p:cNvSpPr txBox="true"/>
          <p:nvPr/>
        </p:nvSpPr>
        <p:spPr>
          <a:xfrm rot="0">
            <a:off x="1149212" y="2791097"/>
            <a:ext cx="15989576" cy="3028950"/>
          </a:xfrm>
          <a:prstGeom prst="rect">
            <a:avLst/>
          </a:prstGeom>
        </p:spPr>
        <p:txBody>
          <a:bodyPr anchor="t" rtlCol="false" tIns="0" lIns="0" bIns="0" rIns="0">
            <a:spAutoFit/>
          </a:bodyPr>
          <a:lstStyle/>
          <a:p>
            <a:pPr algn="l">
              <a:lnSpc>
                <a:spcPts val="23831"/>
              </a:lnSpc>
            </a:pPr>
            <a:r>
              <a:rPr lang="en-US" sz="19859">
                <a:solidFill>
                  <a:srgbClr val="0097B2"/>
                </a:solidFill>
                <a:latin typeface="Anton"/>
                <a:ea typeface="Anton"/>
                <a:cs typeface="Anton"/>
                <a:sym typeface="Anton"/>
              </a:rPr>
              <a:t>COURSE INSIGHTS</a:t>
            </a:r>
          </a:p>
        </p:txBody>
      </p:sp>
      <p:sp>
        <p:nvSpPr>
          <p:cNvPr name="TextBox 7" id="7"/>
          <p:cNvSpPr txBox="true"/>
          <p:nvPr/>
        </p:nvSpPr>
        <p:spPr>
          <a:xfrm rot="0">
            <a:off x="1178729" y="5843101"/>
            <a:ext cx="10893293" cy="469439"/>
          </a:xfrm>
          <a:prstGeom prst="rect">
            <a:avLst/>
          </a:prstGeom>
        </p:spPr>
        <p:txBody>
          <a:bodyPr anchor="t" rtlCol="false" tIns="0" lIns="0" bIns="0" rIns="0">
            <a:spAutoFit/>
          </a:bodyPr>
          <a:lstStyle/>
          <a:p>
            <a:pPr algn="l">
              <a:lnSpc>
                <a:spcPts val="3917"/>
              </a:lnSpc>
            </a:pPr>
            <a:r>
              <a:rPr lang="en-US" sz="2797" spc="179" b="true">
                <a:solidFill>
                  <a:srgbClr val="FFFFFF"/>
                </a:solidFill>
                <a:latin typeface="Montserrat Bold"/>
                <a:ea typeface="Montserrat Bold"/>
                <a:cs typeface="Montserrat Bold"/>
                <a:sym typeface="Montserrat Bold"/>
              </a:rPr>
              <a:t>A Data Science Pipeline for Educational Platforms</a:t>
            </a:r>
          </a:p>
        </p:txBody>
      </p:sp>
      <p:grpSp>
        <p:nvGrpSpPr>
          <p:cNvPr name="Group 8" id="8"/>
          <p:cNvGrpSpPr/>
          <p:nvPr/>
        </p:nvGrpSpPr>
        <p:grpSpPr>
          <a:xfrm rot="0">
            <a:off x="743479" y="690861"/>
            <a:ext cx="1191540" cy="11915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6241813" y="8802151"/>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16241813" y="8440825"/>
            <a:ext cx="1191540" cy="119154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828916" y="9058516"/>
            <a:ext cx="399568" cy="39956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9" id="1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0" id="20"/>
          <p:cNvGrpSpPr/>
          <p:nvPr/>
        </p:nvGrpSpPr>
        <p:grpSpPr>
          <a:xfrm rot="0">
            <a:off x="16241813" y="1882401"/>
            <a:ext cx="712885" cy="712885"/>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3" id="23"/>
          <p:cNvGrpSpPr/>
          <p:nvPr/>
        </p:nvGrpSpPr>
        <p:grpSpPr>
          <a:xfrm rot="0">
            <a:off x="1228484" y="7003849"/>
            <a:ext cx="4147370" cy="671208"/>
            <a:chOff x="0" y="0"/>
            <a:chExt cx="1895622" cy="306786"/>
          </a:xfrm>
        </p:grpSpPr>
        <p:sp>
          <p:nvSpPr>
            <p:cNvPr name="Freeform 24" id="24"/>
            <p:cNvSpPr/>
            <p:nvPr/>
          </p:nvSpPr>
          <p:spPr>
            <a:xfrm flipH="false" flipV="false" rot="0">
              <a:off x="0" y="0"/>
              <a:ext cx="1895622" cy="306786"/>
            </a:xfrm>
            <a:custGeom>
              <a:avLst/>
              <a:gdLst/>
              <a:ahLst/>
              <a:cxnLst/>
              <a:rect r="r" b="b" t="t" l="l"/>
              <a:pathLst>
                <a:path h="306786" w="1895622">
                  <a:moveTo>
                    <a:pt x="1692422" y="0"/>
                  </a:moveTo>
                  <a:cubicBezTo>
                    <a:pt x="1804646" y="0"/>
                    <a:pt x="1895622" y="68676"/>
                    <a:pt x="1895622" y="153393"/>
                  </a:cubicBezTo>
                  <a:cubicBezTo>
                    <a:pt x="1895622" y="238110"/>
                    <a:pt x="1804646" y="306786"/>
                    <a:pt x="1692422" y="306786"/>
                  </a:cubicBezTo>
                  <a:lnTo>
                    <a:pt x="203200" y="306786"/>
                  </a:lnTo>
                  <a:cubicBezTo>
                    <a:pt x="90976" y="306786"/>
                    <a:pt x="0" y="238110"/>
                    <a:pt x="0" y="153393"/>
                  </a:cubicBezTo>
                  <a:cubicBezTo>
                    <a:pt x="0" y="68676"/>
                    <a:pt x="90976" y="0"/>
                    <a:pt x="203200" y="0"/>
                  </a:cubicBezTo>
                  <a:close/>
                </a:path>
              </a:pathLst>
            </a:custGeom>
            <a:gradFill rotWithShape="true">
              <a:gsLst>
                <a:gs pos="0">
                  <a:srgbClr val="44B6FF">
                    <a:alpha val="100000"/>
                  </a:srgbClr>
                </a:gs>
                <a:gs pos="100000">
                  <a:srgbClr val="4451FF">
                    <a:alpha val="100000"/>
                  </a:srgbClr>
                </a:gs>
              </a:gsLst>
              <a:lin ang="0"/>
            </a:gradFill>
            <a:ln cap="sq">
              <a:noFill/>
              <a:prstDash val="solid"/>
              <a:miter/>
            </a:ln>
          </p:spPr>
        </p:sp>
        <p:sp>
          <p:nvSpPr>
            <p:cNvPr name="TextBox 25" id="25"/>
            <p:cNvSpPr txBox="true"/>
            <p:nvPr/>
          </p:nvSpPr>
          <p:spPr>
            <a:xfrm>
              <a:off x="0" y="-47625"/>
              <a:ext cx="1895622" cy="354411"/>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26" id="26"/>
          <p:cNvSpPr txBox="true"/>
          <p:nvPr/>
        </p:nvSpPr>
        <p:spPr>
          <a:xfrm rot="0">
            <a:off x="1313000" y="7131691"/>
            <a:ext cx="3978338" cy="842526"/>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Saada Asghar 2112125</a:t>
            </a:r>
          </a:p>
          <a:p>
            <a:pPr algn="ctr">
              <a:lnSpc>
                <a:spcPts val="3436"/>
              </a:lnSpc>
            </a:pPr>
          </a:p>
        </p:txBody>
      </p:sp>
      <p:grpSp>
        <p:nvGrpSpPr>
          <p:cNvPr name="Group 27" id="27"/>
          <p:cNvGrpSpPr/>
          <p:nvPr/>
        </p:nvGrpSpPr>
        <p:grpSpPr>
          <a:xfrm rot="0">
            <a:off x="8596503" y="8551411"/>
            <a:ext cx="4147370" cy="671208"/>
            <a:chOff x="0" y="0"/>
            <a:chExt cx="1895622" cy="306786"/>
          </a:xfrm>
        </p:grpSpPr>
        <p:sp>
          <p:nvSpPr>
            <p:cNvPr name="Freeform 28" id="28"/>
            <p:cNvSpPr/>
            <p:nvPr/>
          </p:nvSpPr>
          <p:spPr>
            <a:xfrm flipH="false" flipV="false" rot="0">
              <a:off x="0" y="0"/>
              <a:ext cx="1895622" cy="306786"/>
            </a:xfrm>
            <a:custGeom>
              <a:avLst/>
              <a:gdLst/>
              <a:ahLst/>
              <a:cxnLst/>
              <a:rect r="r" b="b" t="t" l="l"/>
              <a:pathLst>
                <a:path h="306786" w="1895622">
                  <a:moveTo>
                    <a:pt x="1692422" y="0"/>
                  </a:moveTo>
                  <a:cubicBezTo>
                    <a:pt x="1804646" y="0"/>
                    <a:pt x="1895622" y="68676"/>
                    <a:pt x="1895622" y="153393"/>
                  </a:cubicBezTo>
                  <a:cubicBezTo>
                    <a:pt x="1895622" y="238110"/>
                    <a:pt x="1804646" y="306786"/>
                    <a:pt x="1692422" y="306786"/>
                  </a:cubicBezTo>
                  <a:lnTo>
                    <a:pt x="203200" y="306786"/>
                  </a:lnTo>
                  <a:cubicBezTo>
                    <a:pt x="90976" y="306786"/>
                    <a:pt x="0" y="238110"/>
                    <a:pt x="0" y="153393"/>
                  </a:cubicBezTo>
                  <a:cubicBezTo>
                    <a:pt x="0" y="68676"/>
                    <a:pt x="90976" y="0"/>
                    <a:pt x="203200" y="0"/>
                  </a:cubicBezTo>
                  <a:close/>
                </a:path>
              </a:pathLst>
            </a:custGeom>
            <a:gradFill rotWithShape="true">
              <a:gsLst>
                <a:gs pos="0">
                  <a:srgbClr val="44B6FF">
                    <a:alpha val="100000"/>
                  </a:srgbClr>
                </a:gs>
                <a:gs pos="100000">
                  <a:srgbClr val="4451FF">
                    <a:alpha val="100000"/>
                  </a:srgbClr>
                </a:gs>
              </a:gsLst>
              <a:lin ang="0"/>
            </a:gradFill>
            <a:ln cap="sq">
              <a:noFill/>
              <a:prstDash val="solid"/>
              <a:miter/>
            </a:ln>
          </p:spPr>
        </p:sp>
        <p:sp>
          <p:nvSpPr>
            <p:cNvPr name="TextBox 29" id="29"/>
            <p:cNvSpPr txBox="true"/>
            <p:nvPr/>
          </p:nvSpPr>
          <p:spPr>
            <a:xfrm>
              <a:off x="0" y="-47625"/>
              <a:ext cx="1895622" cy="354411"/>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30" id="30"/>
          <p:cNvSpPr txBox="true"/>
          <p:nvPr/>
        </p:nvSpPr>
        <p:spPr>
          <a:xfrm rot="0">
            <a:off x="8681019" y="8679253"/>
            <a:ext cx="3978338"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Rohail Rathore 2012362</a:t>
            </a:r>
          </a:p>
        </p:txBody>
      </p:sp>
      <p:grpSp>
        <p:nvGrpSpPr>
          <p:cNvPr name="Group 31" id="31"/>
          <p:cNvGrpSpPr/>
          <p:nvPr/>
        </p:nvGrpSpPr>
        <p:grpSpPr>
          <a:xfrm rot="0">
            <a:off x="4019747" y="8587092"/>
            <a:ext cx="4147370" cy="671208"/>
            <a:chOff x="0" y="0"/>
            <a:chExt cx="1895622" cy="306786"/>
          </a:xfrm>
        </p:grpSpPr>
        <p:sp>
          <p:nvSpPr>
            <p:cNvPr name="Freeform 32" id="32"/>
            <p:cNvSpPr/>
            <p:nvPr/>
          </p:nvSpPr>
          <p:spPr>
            <a:xfrm flipH="false" flipV="false" rot="0">
              <a:off x="0" y="0"/>
              <a:ext cx="1895622" cy="306786"/>
            </a:xfrm>
            <a:custGeom>
              <a:avLst/>
              <a:gdLst/>
              <a:ahLst/>
              <a:cxnLst/>
              <a:rect r="r" b="b" t="t" l="l"/>
              <a:pathLst>
                <a:path h="306786" w="1895622">
                  <a:moveTo>
                    <a:pt x="1692422" y="0"/>
                  </a:moveTo>
                  <a:cubicBezTo>
                    <a:pt x="1804646" y="0"/>
                    <a:pt x="1895622" y="68676"/>
                    <a:pt x="1895622" y="153393"/>
                  </a:cubicBezTo>
                  <a:cubicBezTo>
                    <a:pt x="1895622" y="238110"/>
                    <a:pt x="1804646" y="306786"/>
                    <a:pt x="1692422" y="306786"/>
                  </a:cubicBezTo>
                  <a:lnTo>
                    <a:pt x="203200" y="306786"/>
                  </a:lnTo>
                  <a:cubicBezTo>
                    <a:pt x="90976" y="306786"/>
                    <a:pt x="0" y="238110"/>
                    <a:pt x="0" y="153393"/>
                  </a:cubicBezTo>
                  <a:cubicBezTo>
                    <a:pt x="0" y="68676"/>
                    <a:pt x="90976" y="0"/>
                    <a:pt x="203200" y="0"/>
                  </a:cubicBezTo>
                  <a:close/>
                </a:path>
              </a:pathLst>
            </a:custGeom>
            <a:gradFill rotWithShape="true">
              <a:gsLst>
                <a:gs pos="0">
                  <a:srgbClr val="44B6FF">
                    <a:alpha val="100000"/>
                  </a:srgbClr>
                </a:gs>
                <a:gs pos="100000">
                  <a:srgbClr val="4451FF">
                    <a:alpha val="100000"/>
                  </a:srgbClr>
                </a:gs>
              </a:gsLst>
              <a:lin ang="0"/>
            </a:gradFill>
            <a:ln cap="sq">
              <a:noFill/>
              <a:prstDash val="solid"/>
              <a:miter/>
            </a:ln>
          </p:spPr>
        </p:sp>
        <p:sp>
          <p:nvSpPr>
            <p:cNvPr name="TextBox 33" id="33"/>
            <p:cNvSpPr txBox="true"/>
            <p:nvPr/>
          </p:nvSpPr>
          <p:spPr>
            <a:xfrm>
              <a:off x="0" y="-47625"/>
              <a:ext cx="1895622" cy="354411"/>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34" id="34"/>
          <p:cNvSpPr txBox="true"/>
          <p:nvPr/>
        </p:nvSpPr>
        <p:spPr>
          <a:xfrm rot="0">
            <a:off x="4104263" y="8688591"/>
            <a:ext cx="3978338" cy="842526"/>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Mahnoor Hasan 2112135</a:t>
            </a:r>
          </a:p>
          <a:p>
            <a:pPr algn="ctr">
              <a:lnSpc>
                <a:spcPts val="3436"/>
              </a:lnSpc>
            </a:pPr>
          </a:p>
        </p:txBody>
      </p:sp>
      <p:grpSp>
        <p:nvGrpSpPr>
          <p:cNvPr name="Group 35" id="35"/>
          <p:cNvGrpSpPr/>
          <p:nvPr/>
        </p:nvGrpSpPr>
        <p:grpSpPr>
          <a:xfrm rot="0">
            <a:off x="11121538" y="6896726"/>
            <a:ext cx="4147370" cy="671208"/>
            <a:chOff x="0" y="0"/>
            <a:chExt cx="1895622" cy="306786"/>
          </a:xfrm>
        </p:grpSpPr>
        <p:sp>
          <p:nvSpPr>
            <p:cNvPr name="Freeform 36" id="36"/>
            <p:cNvSpPr/>
            <p:nvPr/>
          </p:nvSpPr>
          <p:spPr>
            <a:xfrm flipH="false" flipV="false" rot="0">
              <a:off x="0" y="0"/>
              <a:ext cx="1895622" cy="306786"/>
            </a:xfrm>
            <a:custGeom>
              <a:avLst/>
              <a:gdLst/>
              <a:ahLst/>
              <a:cxnLst/>
              <a:rect r="r" b="b" t="t" l="l"/>
              <a:pathLst>
                <a:path h="306786" w="1895622">
                  <a:moveTo>
                    <a:pt x="1692422" y="0"/>
                  </a:moveTo>
                  <a:cubicBezTo>
                    <a:pt x="1804646" y="0"/>
                    <a:pt x="1895622" y="68676"/>
                    <a:pt x="1895622" y="153393"/>
                  </a:cubicBezTo>
                  <a:cubicBezTo>
                    <a:pt x="1895622" y="238110"/>
                    <a:pt x="1804646" y="306786"/>
                    <a:pt x="1692422" y="306786"/>
                  </a:cubicBezTo>
                  <a:lnTo>
                    <a:pt x="203200" y="306786"/>
                  </a:lnTo>
                  <a:cubicBezTo>
                    <a:pt x="90976" y="306786"/>
                    <a:pt x="0" y="238110"/>
                    <a:pt x="0" y="153393"/>
                  </a:cubicBezTo>
                  <a:cubicBezTo>
                    <a:pt x="0" y="68676"/>
                    <a:pt x="90976" y="0"/>
                    <a:pt x="203200" y="0"/>
                  </a:cubicBezTo>
                  <a:close/>
                </a:path>
              </a:pathLst>
            </a:custGeom>
            <a:gradFill rotWithShape="true">
              <a:gsLst>
                <a:gs pos="0">
                  <a:srgbClr val="44B6FF">
                    <a:alpha val="100000"/>
                  </a:srgbClr>
                </a:gs>
                <a:gs pos="100000">
                  <a:srgbClr val="4451FF">
                    <a:alpha val="100000"/>
                  </a:srgbClr>
                </a:gs>
              </a:gsLst>
              <a:lin ang="0"/>
            </a:gradFill>
            <a:ln cap="sq">
              <a:noFill/>
              <a:prstDash val="solid"/>
              <a:miter/>
            </a:ln>
          </p:spPr>
        </p:sp>
        <p:sp>
          <p:nvSpPr>
            <p:cNvPr name="TextBox 37" id="37"/>
            <p:cNvSpPr txBox="true"/>
            <p:nvPr/>
          </p:nvSpPr>
          <p:spPr>
            <a:xfrm>
              <a:off x="0" y="-47625"/>
              <a:ext cx="1895622" cy="354411"/>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38" id="38"/>
          <p:cNvSpPr txBox="true"/>
          <p:nvPr/>
        </p:nvSpPr>
        <p:spPr>
          <a:xfrm rot="0">
            <a:off x="11272729" y="7015476"/>
            <a:ext cx="3978338" cy="842526"/>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Duaa Ali 2112109</a:t>
            </a:r>
          </a:p>
          <a:p>
            <a:pPr algn="ctr">
              <a:lnSpc>
                <a:spcPts val="3436"/>
              </a:lnSpc>
            </a:pPr>
          </a:p>
        </p:txBody>
      </p:sp>
      <p:grpSp>
        <p:nvGrpSpPr>
          <p:cNvPr name="Group 39" id="39"/>
          <p:cNvGrpSpPr/>
          <p:nvPr/>
        </p:nvGrpSpPr>
        <p:grpSpPr>
          <a:xfrm rot="0">
            <a:off x="6093432" y="6896726"/>
            <a:ext cx="4147370" cy="671208"/>
            <a:chOff x="0" y="0"/>
            <a:chExt cx="1895622" cy="306786"/>
          </a:xfrm>
        </p:grpSpPr>
        <p:sp>
          <p:nvSpPr>
            <p:cNvPr name="Freeform 40" id="40"/>
            <p:cNvSpPr/>
            <p:nvPr/>
          </p:nvSpPr>
          <p:spPr>
            <a:xfrm flipH="false" flipV="false" rot="0">
              <a:off x="0" y="0"/>
              <a:ext cx="1895622" cy="306786"/>
            </a:xfrm>
            <a:custGeom>
              <a:avLst/>
              <a:gdLst/>
              <a:ahLst/>
              <a:cxnLst/>
              <a:rect r="r" b="b" t="t" l="l"/>
              <a:pathLst>
                <a:path h="306786" w="1895622">
                  <a:moveTo>
                    <a:pt x="1692422" y="0"/>
                  </a:moveTo>
                  <a:cubicBezTo>
                    <a:pt x="1804646" y="0"/>
                    <a:pt x="1895622" y="68676"/>
                    <a:pt x="1895622" y="153393"/>
                  </a:cubicBezTo>
                  <a:cubicBezTo>
                    <a:pt x="1895622" y="238110"/>
                    <a:pt x="1804646" y="306786"/>
                    <a:pt x="1692422" y="306786"/>
                  </a:cubicBezTo>
                  <a:lnTo>
                    <a:pt x="203200" y="306786"/>
                  </a:lnTo>
                  <a:cubicBezTo>
                    <a:pt x="90976" y="306786"/>
                    <a:pt x="0" y="238110"/>
                    <a:pt x="0" y="153393"/>
                  </a:cubicBezTo>
                  <a:cubicBezTo>
                    <a:pt x="0" y="68676"/>
                    <a:pt x="90976" y="0"/>
                    <a:pt x="203200" y="0"/>
                  </a:cubicBezTo>
                  <a:close/>
                </a:path>
              </a:pathLst>
            </a:custGeom>
            <a:gradFill rotWithShape="true">
              <a:gsLst>
                <a:gs pos="0">
                  <a:srgbClr val="44B6FF">
                    <a:alpha val="100000"/>
                  </a:srgbClr>
                </a:gs>
                <a:gs pos="100000">
                  <a:srgbClr val="4451FF">
                    <a:alpha val="100000"/>
                  </a:srgbClr>
                </a:gs>
              </a:gsLst>
              <a:lin ang="0"/>
            </a:gradFill>
            <a:ln cap="sq">
              <a:noFill/>
              <a:prstDash val="solid"/>
              <a:miter/>
            </a:ln>
          </p:spPr>
        </p:sp>
        <p:sp>
          <p:nvSpPr>
            <p:cNvPr name="TextBox 41" id="41"/>
            <p:cNvSpPr txBox="true"/>
            <p:nvPr/>
          </p:nvSpPr>
          <p:spPr>
            <a:xfrm>
              <a:off x="0" y="-47625"/>
              <a:ext cx="1895622" cy="354411"/>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42" id="42"/>
          <p:cNvSpPr txBox="true"/>
          <p:nvPr/>
        </p:nvSpPr>
        <p:spPr>
          <a:xfrm rot="0">
            <a:off x="6177949" y="7024568"/>
            <a:ext cx="3978338" cy="842526"/>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Tooba Mushtaq 2112136</a:t>
            </a:r>
          </a:p>
          <a:p>
            <a:pPr algn="ctr">
              <a:lnSpc>
                <a:spcPts val="3436"/>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357611" y="-1286368"/>
            <a:ext cx="3086100" cy="308610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5" id="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6" id="6"/>
          <p:cNvSpPr txBox="true"/>
          <p:nvPr/>
        </p:nvSpPr>
        <p:spPr>
          <a:xfrm rot="0">
            <a:off x="1885863" y="3538238"/>
            <a:ext cx="14516274" cy="3912661"/>
          </a:xfrm>
          <a:prstGeom prst="rect">
            <a:avLst/>
          </a:prstGeom>
        </p:spPr>
        <p:txBody>
          <a:bodyPr anchor="t" rtlCol="false" tIns="0" lIns="0" bIns="0" rIns="0">
            <a:spAutoFit/>
          </a:bodyPr>
          <a:lstStyle/>
          <a:p>
            <a:pPr algn="ctr">
              <a:lnSpc>
                <a:spcPts val="30866"/>
              </a:lnSpc>
            </a:pPr>
            <a:r>
              <a:rPr lang="en-US" sz="25721">
                <a:solidFill>
                  <a:srgbClr val="0097B2"/>
                </a:solidFill>
                <a:latin typeface="Anton"/>
                <a:ea typeface="Anton"/>
                <a:cs typeface="Anton"/>
                <a:sym typeface="Anton"/>
              </a:rPr>
              <a:t>THANK YOU</a:t>
            </a:r>
          </a:p>
        </p:txBody>
      </p:sp>
      <p:grpSp>
        <p:nvGrpSpPr>
          <p:cNvPr name="Group 7" id="7"/>
          <p:cNvGrpSpPr/>
          <p:nvPr/>
        </p:nvGrpSpPr>
        <p:grpSpPr>
          <a:xfrm rot="0">
            <a:off x="743479" y="690861"/>
            <a:ext cx="1191540" cy="119154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9" id="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16241813" y="8802151"/>
            <a:ext cx="3086100" cy="308610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0">
            <a:off x="16241813" y="8440825"/>
            <a:ext cx="1191540" cy="119154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828916" y="9058516"/>
            <a:ext cx="399568" cy="39956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6402137" y="1525959"/>
            <a:ext cx="712885" cy="71288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357611" y="-1286368"/>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743479" y="690861"/>
            <a:ext cx="1191540" cy="119154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10551030" y="4349936"/>
            <a:ext cx="11381566" cy="1138156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9964467" y="2185400"/>
            <a:ext cx="7072900" cy="70729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0" t="-24906" r="0" b="-24906"/>
              </a:stretch>
            </a:blipFill>
            <a:ln w="171450" cap="sq">
              <a:solidFill>
                <a:srgbClr val="FFFFFF"/>
              </a:solidFill>
              <a:prstDash val="solid"/>
              <a:miter/>
            </a:ln>
          </p:spPr>
        </p:sp>
      </p:grpSp>
      <p:grpSp>
        <p:nvGrpSpPr>
          <p:cNvPr name="Group 13" id="13"/>
          <p:cNvGrpSpPr/>
          <p:nvPr/>
        </p:nvGrpSpPr>
        <p:grpSpPr>
          <a:xfrm rot="0">
            <a:off x="9144000" y="7727421"/>
            <a:ext cx="1038609" cy="103860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16837583" y="1599948"/>
            <a:ext cx="399568" cy="39956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530629" y="4826846"/>
            <a:ext cx="389240" cy="38924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22" id="22"/>
          <p:cNvSpPr txBox="true"/>
          <p:nvPr/>
        </p:nvSpPr>
        <p:spPr>
          <a:xfrm rot="0">
            <a:off x="1530629" y="2518924"/>
            <a:ext cx="7038635" cy="1439323"/>
          </a:xfrm>
          <a:prstGeom prst="rect">
            <a:avLst/>
          </a:prstGeom>
        </p:spPr>
        <p:txBody>
          <a:bodyPr anchor="t" rtlCol="false" tIns="0" lIns="0" bIns="0" rIns="0">
            <a:spAutoFit/>
          </a:bodyPr>
          <a:lstStyle/>
          <a:p>
            <a:pPr algn="l">
              <a:lnSpc>
                <a:spcPts val="11275"/>
              </a:lnSpc>
            </a:pPr>
            <a:r>
              <a:rPr lang="en-US" sz="9396">
                <a:solidFill>
                  <a:srgbClr val="0097B2"/>
                </a:solidFill>
                <a:latin typeface="Anton"/>
                <a:ea typeface="Anton"/>
                <a:cs typeface="Anton"/>
                <a:sym typeface="Anton"/>
              </a:rPr>
              <a:t>ABSTRACT</a:t>
            </a:r>
          </a:p>
        </p:txBody>
      </p:sp>
      <p:sp>
        <p:nvSpPr>
          <p:cNvPr name="TextBox 23" id="23"/>
          <p:cNvSpPr txBox="true"/>
          <p:nvPr/>
        </p:nvSpPr>
        <p:spPr>
          <a:xfrm rot="0">
            <a:off x="2126399" y="4801638"/>
            <a:ext cx="4870522"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Understanding the Basics</a:t>
            </a:r>
          </a:p>
        </p:txBody>
      </p:sp>
      <p:sp>
        <p:nvSpPr>
          <p:cNvPr name="TextBox 24" id="24"/>
          <p:cNvSpPr txBox="true"/>
          <p:nvPr/>
        </p:nvSpPr>
        <p:spPr>
          <a:xfrm rot="0">
            <a:off x="1530629" y="5392446"/>
            <a:ext cx="6986401" cy="126365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Ex</a:t>
            </a:r>
            <a:r>
              <a:rPr lang="en-US" sz="2000" strike="noStrike" u="none">
                <a:solidFill>
                  <a:srgbClr val="FFFFFF">
                    <a:alpha val="80000"/>
                  </a:srgbClr>
                </a:solidFill>
                <a:latin typeface="Open Sans"/>
                <a:ea typeface="Open Sans"/>
                <a:cs typeface="Open Sans"/>
                <a:sym typeface="Open Sans"/>
              </a:rPr>
              <a:t>tracted, cleaned, and analyzed data from:</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Coursera, FutureLearn, OpenLearn</a:t>
            </a:r>
          </a:p>
          <a:p>
            <a:pPr algn="l" marL="0" indent="0" lvl="0">
              <a:lnSpc>
                <a:spcPts val="3400"/>
              </a:lnSpc>
              <a:spcBef>
                <a:spcPct val="0"/>
              </a:spcBef>
            </a:pPr>
          </a:p>
        </p:txBody>
      </p:sp>
      <p:sp>
        <p:nvSpPr>
          <p:cNvPr name="TextBox 25" id="25"/>
          <p:cNvSpPr txBox="true"/>
          <p:nvPr/>
        </p:nvSpPr>
        <p:spPr>
          <a:xfrm rot="0">
            <a:off x="1339249" y="6462494"/>
            <a:ext cx="6986401" cy="3406775"/>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G</a:t>
            </a:r>
            <a:r>
              <a:rPr lang="en-US" sz="2000" strike="noStrike" u="none">
                <a:solidFill>
                  <a:srgbClr val="FFFFFF">
                    <a:alpha val="80000"/>
                  </a:srgbClr>
                </a:solidFill>
                <a:latin typeface="Open Sans"/>
                <a:ea typeface="Open Sans"/>
                <a:cs typeface="Open Sans"/>
                <a:sym typeface="Open Sans"/>
              </a:rPr>
              <a:t>oals:</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Analyze trends in course popularity, ratings, and behavior</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Visualize insights for stakeholders</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Identify trends (e.g., course categories, ratings, pricing)</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Visualize data through Power BI</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Predict future trends</a:t>
            </a:r>
          </a:p>
          <a:p>
            <a:pPr algn="l" marL="0" indent="0" lvl="0">
              <a:lnSpc>
                <a:spcPts val="340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594806" y="1028700"/>
            <a:ext cx="8549194" cy="854919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6222949" y="8925787"/>
            <a:ext cx="3086100" cy="30861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16837583" y="1599948"/>
            <a:ext cx="399568" cy="39956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9998732" y="5673657"/>
            <a:ext cx="389240" cy="38924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14" id="14"/>
          <p:cNvSpPr txBox="true"/>
          <p:nvPr/>
        </p:nvSpPr>
        <p:spPr>
          <a:xfrm rot="0">
            <a:off x="9998732" y="2518924"/>
            <a:ext cx="7038635" cy="1439323"/>
          </a:xfrm>
          <a:prstGeom prst="rect">
            <a:avLst/>
          </a:prstGeom>
        </p:spPr>
        <p:txBody>
          <a:bodyPr anchor="t" rtlCol="false" tIns="0" lIns="0" bIns="0" rIns="0">
            <a:spAutoFit/>
          </a:bodyPr>
          <a:lstStyle/>
          <a:p>
            <a:pPr algn="l">
              <a:lnSpc>
                <a:spcPts val="11275"/>
              </a:lnSpc>
            </a:pPr>
            <a:r>
              <a:rPr lang="en-US" sz="9396">
                <a:solidFill>
                  <a:srgbClr val="0097B2"/>
                </a:solidFill>
                <a:latin typeface="Anton"/>
                <a:ea typeface="Anton"/>
                <a:cs typeface="Anton"/>
                <a:sym typeface="Anton"/>
              </a:rPr>
              <a:t>DATASET</a:t>
            </a:r>
          </a:p>
        </p:txBody>
      </p:sp>
      <p:sp>
        <p:nvSpPr>
          <p:cNvPr name="TextBox 15" id="15"/>
          <p:cNvSpPr txBox="true"/>
          <p:nvPr/>
        </p:nvSpPr>
        <p:spPr>
          <a:xfrm rot="0">
            <a:off x="10594502" y="5648449"/>
            <a:ext cx="644286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Fields Scrapped:</a:t>
            </a:r>
          </a:p>
        </p:txBody>
      </p:sp>
      <p:sp>
        <p:nvSpPr>
          <p:cNvPr name="TextBox 16" id="16"/>
          <p:cNvSpPr txBox="true"/>
          <p:nvPr/>
        </p:nvSpPr>
        <p:spPr>
          <a:xfrm rot="0">
            <a:off x="9998732" y="6691547"/>
            <a:ext cx="6986401" cy="835025"/>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Course Title, Rating, Reviews, Level/Type, Price, Duration, Category, Source of the Course</a:t>
            </a:r>
          </a:p>
        </p:txBody>
      </p:sp>
      <p:sp>
        <p:nvSpPr>
          <p:cNvPr name="TextBox 17" id="17"/>
          <p:cNvSpPr txBox="true"/>
          <p:nvPr/>
        </p:nvSpPr>
        <p:spPr>
          <a:xfrm rot="0">
            <a:off x="1924299" y="4062438"/>
            <a:ext cx="644286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Coursera - 720 Records</a:t>
            </a:r>
          </a:p>
        </p:txBody>
      </p:sp>
      <p:sp>
        <p:nvSpPr>
          <p:cNvPr name="TextBox 18" id="18"/>
          <p:cNvSpPr txBox="true"/>
          <p:nvPr/>
        </p:nvSpPr>
        <p:spPr>
          <a:xfrm rot="0">
            <a:off x="1924299" y="5091310"/>
            <a:ext cx="644286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FutureLearn - 213 Records</a:t>
            </a:r>
          </a:p>
        </p:txBody>
      </p:sp>
      <p:sp>
        <p:nvSpPr>
          <p:cNvPr name="TextBox 19" id="19"/>
          <p:cNvSpPr txBox="true"/>
          <p:nvPr/>
        </p:nvSpPr>
        <p:spPr>
          <a:xfrm rot="0">
            <a:off x="1924299" y="6082083"/>
            <a:ext cx="644286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OpenUniversity - 1441 Records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222949" y="892578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6837583" y="1599948"/>
            <a:ext cx="399568" cy="39956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8" id="8"/>
          <p:cNvSpPr txBox="true"/>
          <p:nvPr/>
        </p:nvSpPr>
        <p:spPr>
          <a:xfrm rot="0">
            <a:off x="683305" y="2496962"/>
            <a:ext cx="16919443" cy="1438275"/>
          </a:xfrm>
          <a:prstGeom prst="rect">
            <a:avLst/>
          </a:prstGeom>
        </p:spPr>
        <p:txBody>
          <a:bodyPr anchor="t" rtlCol="false" tIns="0" lIns="0" bIns="0" rIns="0">
            <a:spAutoFit/>
          </a:bodyPr>
          <a:lstStyle/>
          <a:p>
            <a:pPr algn="ctr">
              <a:lnSpc>
                <a:spcPts val="11275"/>
              </a:lnSpc>
            </a:pPr>
            <a:r>
              <a:rPr lang="en-US" sz="9396">
                <a:solidFill>
                  <a:srgbClr val="0097B2"/>
                </a:solidFill>
                <a:latin typeface="Anton"/>
                <a:ea typeface="Anton"/>
                <a:cs typeface="Anton"/>
                <a:sym typeface="Anton"/>
              </a:rPr>
              <a:t>THE SCRAPING AND CLEANING PROCESS</a:t>
            </a:r>
          </a:p>
        </p:txBody>
      </p:sp>
      <p:sp>
        <p:nvSpPr>
          <p:cNvPr name="TextBox 9" id="9"/>
          <p:cNvSpPr txBox="true"/>
          <p:nvPr/>
        </p:nvSpPr>
        <p:spPr>
          <a:xfrm rot="0">
            <a:off x="1728489" y="5356377"/>
            <a:ext cx="328861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Tool and Libraries</a:t>
            </a:r>
          </a:p>
        </p:txBody>
      </p:sp>
      <p:sp>
        <p:nvSpPr>
          <p:cNvPr name="TextBox 10" id="10"/>
          <p:cNvSpPr txBox="true"/>
          <p:nvPr/>
        </p:nvSpPr>
        <p:spPr>
          <a:xfrm rot="0">
            <a:off x="1738014" y="5817191"/>
            <a:ext cx="6986401" cy="835025"/>
          </a:xfrm>
          <a:prstGeom prst="rect">
            <a:avLst/>
          </a:prstGeom>
        </p:spPr>
        <p:txBody>
          <a:bodyPr anchor="t" rtlCol="false" tIns="0" lIns="0" bIns="0" rIns="0">
            <a:spAutoFit/>
          </a:bodyPr>
          <a:lstStyle/>
          <a:p>
            <a:pPr algn="l">
              <a:lnSpc>
                <a:spcPts val="3400"/>
              </a:lnSpc>
            </a:pPr>
            <a:r>
              <a:rPr lang="en-US" sz="2000">
                <a:solidFill>
                  <a:srgbClr val="FFFFFF">
                    <a:alpha val="80000"/>
                  </a:srgbClr>
                </a:solidFill>
                <a:latin typeface="Open Sans"/>
                <a:ea typeface="Open Sans"/>
                <a:cs typeface="Open Sans"/>
                <a:sym typeface="Open Sans"/>
              </a:rPr>
              <a:t>BeautifulSoup , Requests, Pandas</a:t>
            </a:r>
          </a:p>
          <a:p>
            <a:pPr algn="l" marL="0" indent="0" lvl="0">
              <a:lnSpc>
                <a:spcPts val="3400"/>
              </a:lnSpc>
              <a:spcBef>
                <a:spcPct val="0"/>
              </a:spcBef>
            </a:pPr>
          </a:p>
        </p:txBody>
      </p:sp>
      <p:grpSp>
        <p:nvGrpSpPr>
          <p:cNvPr name="Group 11" id="11"/>
          <p:cNvGrpSpPr/>
          <p:nvPr/>
        </p:nvGrpSpPr>
        <p:grpSpPr>
          <a:xfrm rot="0">
            <a:off x="9955301" y="4563887"/>
            <a:ext cx="389240" cy="38924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14" id="14"/>
          <p:cNvSpPr txBox="true"/>
          <p:nvPr/>
        </p:nvSpPr>
        <p:spPr>
          <a:xfrm rot="0">
            <a:off x="10551071" y="4538679"/>
            <a:ext cx="328861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Cleaning</a:t>
            </a:r>
          </a:p>
        </p:txBody>
      </p:sp>
      <p:sp>
        <p:nvSpPr>
          <p:cNvPr name="TextBox 15" id="15"/>
          <p:cNvSpPr txBox="true"/>
          <p:nvPr/>
        </p:nvSpPr>
        <p:spPr>
          <a:xfrm rot="0">
            <a:off x="9955301" y="5147266"/>
            <a:ext cx="6986401" cy="2120900"/>
          </a:xfrm>
          <a:prstGeom prst="rect">
            <a:avLst/>
          </a:prstGeom>
        </p:spPr>
        <p:txBody>
          <a:bodyPr anchor="t" rtlCol="false" tIns="0" lIns="0" bIns="0" rIns="0">
            <a:spAutoFit/>
          </a:bodyPr>
          <a:lstStyle/>
          <a:p>
            <a:pPr algn="l" marL="431801" indent="-215900" lvl="1">
              <a:lnSpc>
                <a:spcPts val="3400"/>
              </a:lnSpc>
              <a:spcBef>
                <a:spcPct val="0"/>
              </a:spcBef>
              <a:buFont typeface="Arial"/>
              <a:buChar char="•"/>
            </a:pPr>
            <a:r>
              <a:rPr lang="en-US" sz="2000">
                <a:solidFill>
                  <a:srgbClr val="FFFFFF">
                    <a:alpha val="80000"/>
                  </a:srgbClr>
                </a:solidFill>
                <a:latin typeface="Open Sans"/>
                <a:ea typeface="Open Sans"/>
                <a:cs typeface="Open Sans"/>
                <a:sym typeface="Open Sans"/>
              </a:rPr>
              <a:t>Du</a:t>
            </a:r>
            <a:r>
              <a:rPr lang="en-US" sz="2000" strike="noStrike" u="none">
                <a:solidFill>
                  <a:srgbClr val="FFFFFF">
                    <a:alpha val="80000"/>
                  </a:srgbClr>
                </a:solidFill>
                <a:latin typeface="Open Sans"/>
                <a:ea typeface="Open Sans"/>
                <a:cs typeface="Open Sans"/>
                <a:sym typeface="Open Sans"/>
              </a:rPr>
              <a:t>plicate Removal</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Handling Missing Data</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Standardization (e.g., Pricing, Duration)</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Datatype conversions</a:t>
            </a:r>
          </a:p>
          <a:p>
            <a:pPr algn="l" marL="0" indent="0" lvl="0">
              <a:lnSpc>
                <a:spcPts val="3400"/>
              </a:lnSpc>
              <a:spcBef>
                <a:spcPct val="0"/>
              </a:spcBef>
            </a:pPr>
          </a:p>
        </p:txBody>
      </p:sp>
      <p:grpSp>
        <p:nvGrpSpPr>
          <p:cNvPr name="Group 16" id="16"/>
          <p:cNvGrpSpPr/>
          <p:nvPr/>
        </p:nvGrpSpPr>
        <p:grpSpPr>
          <a:xfrm rot="0">
            <a:off x="2039037" y="4586304"/>
            <a:ext cx="389240" cy="38924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19" id="19"/>
          <p:cNvSpPr txBox="true"/>
          <p:nvPr/>
        </p:nvSpPr>
        <p:spPr>
          <a:xfrm rot="0">
            <a:off x="2634807" y="4561095"/>
            <a:ext cx="328861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Scraping</a:t>
            </a:r>
          </a:p>
        </p:txBody>
      </p:sp>
      <p:sp>
        <p:nvSpPr>
          <p:cNvPr name="TextBox 20" id="20"/>
          <p:cNvSpPr txBox="true"/>
          <p:nvPr/>
        </p:nvSpPr>
        <p:spPr>
          <a:xfrm rot="0">
            <a:off x="1728489" y="6182316"/>
            <a:ext cx="6986401" cy="3835400"/>
          </a:xfrm>
          <a:prstGeom prst="rect">
            <a:avLst/>
          </a:prstGeom>
        </p:spPr>
        <p:txBody>
          <a:bodyPr anchor="t" rtlCol="false" tIns="0" lIns="0" bIns="0" rIns="0">
            <a:spAutoFit/>
          </a:bodyPr>
          <a:lstStyle/>
          <a:p>
            <a:pPr algn="l">
              <a:lnSpc>
                <a:spcPts val="3400"/>
              </a:lnSpc>
            </a:pPr>
          </a:p>
          <a:p>
            <a:pPr algn="l">
              <a:lnSpc>
                <a:spcPts val="3400"/>
              </a:lnSpc>
            </a:pPr>
            <a:r>
              <a:rPr lang="en-US" sz="2000">
                <a:solidFill>
                  <a:srgbClr val="FFFFFF">
                    <a:alpha val="80000"/>
                  </a:srgbClr>
                </a:solidFill>
                <a:latin typeface="Open Sans"/>
                <a:ea typeface="Open Sans"/>
                <a:cs typeface="Open Sans"/>
                <a:sym typeface="Open Sans"/>
              </a:rPr>
              <a:t>Scraped course cards containing:</a:t>
            </a:r>
          </a:p>
          <a:p>
            <a:pPr algn="l" marL="431801" indent="-215900" lvl="1">
              <a:lnSpc>
                <a:spcPts val="3400"/>
              </a:lnSpc>
              <a:buFont typeface="Arial"/>
              <a:buChar char="•"/>
            </a:pPr>
            <a:r>
              <a:rPr lang="en-US" sz="2000">
                <a:solidFill>
                  <a:srgbClr val="FFFFFF">
                    <a:alpha val="80000"/>
                  </a:srgbClr>
                </a:solidFill>
                <a:latin typeface="Open Sans"/>
                <a:ea typeface="Open Sans"/>
                <a:cs typeface="Open Sans"/>
                <a:sym typeface="Open Sans"/>
              </a:rPr>
              <a:t>Title, University, Type , Price (e.g., free/paid), Image URL etc. </a:t>
            </a:r>
          </a:p>
          <a:p>
            <a:pPr algn="l">
              <a:lnSpc>
                <a:spcPts val="3400"/>
              </a:lnSpc>
            </a:pPr>
            <a:r>
              <a:rPr lang="en-US" sz="2000">
                <a:solidFill>
                  <a:srgbClr val="FFFFFF">
                    <a:alpha val="80000"/>
                  </a:srgbClr>
                </a:solidFill>
                <a:latin typeface="Open Sans"/>
                <a:ea typeface="Open Sans"/>
                <a:cs typeface="Open Sans"/>
                <a:sym typeface="Open Sans"/>
              </a:rPr>
              <a:t>Stored extracted links for additional data collection.</a:t>
            </a:r>
          </a:p>
          <a:p>
            <a:pPr algn="l">
              <a:lnSpc>
                <a:spcPts val="3400"/>
              </a:lnSpc>
            </a:pPr>
            <a:r>
              <a:rPr lang="en-US" sz="2000">
                <a:solidFill>
                  <a:srgbClr val="FFFFFF">
                    <a:alpha val="80000"/>
                  </a:srgbClr>
                </a:solidFill>
                <a:latin typeface="Open Sans"/>
                <a:ea typeface="Open Sans"/>
                <a:cs typeface="Open Sans"/>
                <a:sym typeface="Open Sans"/>
              </a:rPr>
              <a:t>For each course link, gathered more detailed information.</a:t>
            </a:r>
          </a:p>
          <a:p>
            <a:pPr algn="l" marL="431801" indent="-215900" lvl="1">
              <a:lnSpc>
                <a:spcPts val="3400"/>
              </a:lnSpc>
              <a:buFont typeface="Arial"/>
              <a:buChar char="•"/>
            </a:pPr>
            <a:r>
              <a:rPr lang="en-US" sz="2000">
                <a:solidFill>
                  <a:srgbClr val="FFFFFF">
                    <a:alpha val="80000"/>
                  </a:srgbClr>
                </a:solidFill>
                <a:latin typeface="Open Sans"/>
                <a:ea typeface="Open Sans"/>
                <a:cs typeface="Open Sans"/>
                <a:sym typeface="Open Sans"/>
              </a:rPr>
              <a:t>Fields Extracted: Title, Rating, Modules, Reviews</a:t>
            </a:r>
          </a:p>
          <a:p>
            <a:pPr algn="l">
              <a:lnSpc>
                <a:spcPts val="3400"/>
              </a:lnSpc>
            </a:pPr>
          </a:p>
          <a:p>
            <a:pPr algn="l" marL="0" indent="0" lvl="0">
              <a:lnSpc>
                <a:spcPts val="3400"/>
              </a:lnSpc>
              <a:spcBef>
                <a:spcPct val="0"/>
              </a:spcBef>
            </a:pPr>
          </a:p>
        </p:txBody>
      </p:sp>
      <p:grpSp>
        <p:nvGrpSpPr>
          <p:cNvPr name="Group 21" id="21"/>
          <p:cNvGrpSpPr/>
          <p:nvPr/>
        </p:nvGrpSpPr>
        <p:grpSpPr>
          <a:xfrm rot="0">
            <a:off x="-1357611" y="-1286368"/>
            <a:ext cx="3086100" cy="308610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4" id="24"/>
          <p:cNvGrpSpPr/>
          <p:nvPr/>
        </p:nvGrpSpPr>
        <p:grpSpPr>
          <a:xfrm rot="0">
            <a:off x="743479" y="690861"/>
            <a:ext cx="1191540" cy="119154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26" id="2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27" id="27"/>
          <p:cNvSpPr txBox="true"/>
          <p:nvPr/>
        </p:nvSpPr>
        <p:spPr>
          <a:xfrm rot="0">
            <a:off x="9955301" y="7496053"/>
            <a:ext cx="3288615"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Tool and Libraries</a:t>
            </a:r>
          </a:p>
        </p:txBody>
      </p:sp>
      <p:sp>
        <p:nvSpPr>
          <p:cNvPr name="TextBox 28" id="28"/>
          <p:cNvSpPr txBox="true"/>
          <p:nvPr/>
        </p:nvSpPr>
        <p:spPr>
          <a:xfrm rot="0">
            <a:off x="9955200" y="7920026"/>
            <a:ext cx="6986401" cy="835025"/>
          </a:xfrm>
          <a:prstGeom prst="rect">
            <a:avLst/>
          </a:prstGeom>
        </p:spPr>
        <p:txBody>
          <a:bodyPr anchor="t" rtlCol="false" tIns="0" lIns="0" bIns="0" rIns="0">
            <a:spAutoFit/>
          </a:bodyPr>
          <a:lstStyle/>
          <a:p>
            <a:pPr algn="l">
              <a:lnSpc>
                <a:spcPts val="3400"/>
              </a:lnSpc>
            </a:pPr>
            <a:r>
              <a:rPr lang="en-US" sz="2000">
                <a:solidFill>
                  <a:srgbClr val="FFFFFF">
                    <a:alpha val="80000"/>
                  </a:srgbClr>
                </a:solidFill>
                <a:latin typeface="Open Sans"/>
                <a:ea typeface="Open Sans"/>
                <a:cs typeface="Open Sans"/>
                <a:sym typeface="Open Sans"/>
              </a:rPr>
              <a:t>Pandas</a:t>
            </a:r>
          </a:p>
          <a:p>
            <a:pPr algn="l" marL="0" indent="0" lvl="0">
              <a:lnSpc>
                <a:spcPts val="340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357611" y="-1286368"/>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743479" y="690861"/>
            <a:ext cx="1191540" cy="119154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9880848" y="6923469"/>
            <a:ext cx="7516766" cy="751676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1530629" y="2564442"/>
            <a:ext cx="7038635" cy="1439323"/>
          </a:xfrm>
          <a:prstGeom prst="rect">
            <a:avLst/>
          </a:prstGeom>
        </p:spPr>
        <p:txBody>
          <a:bodyPr anchor="t" rtlCol="false" tIns="0" lIns="0" bIns="0" rIns="0">
            <a:spAutoFit/>
          </a:bodyPr>
          <a:lstStyle/>
          <a:p>
            <a:pPr algn="l">
              <a:lnSpc>
                <a:spcPts val="11275"/>
              </a:lnSpc>
            </a:pPr>
            <a:r>
              <a:rPr lang="en-US" sz="9396">
                <a:solidFill>
                  <a:srgbClr val="0097B2"/>
                </a:solidFill>
                <a:latin typeface="Anton"/>
                <a:ea typeface="Anton"/>
                <a:cs typeface="Anton"/>
                <a:sym typeface="Anton"/>
              </a:rPr>
              <a:t> DATA ANALYSIS</a:t>
            </a:r>
          </a:p>
        </p:txBody>
      </p:sp>
      <p:sp>
        <p:nvSpPr>
          <p:cNvPr name="TextBox 12" id="12"/>
          <p:cNvSpPr txBox="true"/>
          <p:nvPr/>
        </p:nvSpPr>
        <p:spPr>
          <a:xfrm rot="0">
            <a:off x="1339249" y="5038725"/>
            <a:ext cx="7966526" cy="2549525"/>
          </a:xfrm>
          <a:prstGeom prst="rect">
            <a:avLst/>
          </a:prstGeom>
        </p:spPr>
        <p:txBody>
          <a:bodyPr anchor="t" rtlCol="false" tIns="0" lIns="0" bIns="0" rIns="0">
            <a:spAutoFit/>
          </a:bodyPr>
          <a:lstStyle/>
          <a:p>
            <a:pPr algn="l" marL="431801" indent="-215900" lvl="1">
              <a:lnSpc>
                <a:spcPts val="3400"/>
              </a:lnSpc>
              <a:buAutoNum type="arabicPeriod" startAt="1"/>
            </a:pPr>
            <a:r>
              <a:rPr lang="en-US" sz="2000">
                <a:solidFill>
                  <a:srgbClr val="FFFFFF">
                    <a:alpha val="80000"/>
                  </a:srgbClr>
                </a:solidFill>
                <a:latin typeface="Open Sans"/>
                <a:ea typeface="Open Sans"/>
                <a:cs typeface="Open Sans"/>
                <a:sym typeface="Open Sans"/>
              </a:rPr>
              <a:t>Descriptive Statistics: Summary of ratings, prices, and enrollments.</a:t>
            </a:r>
          </a:p>
          <a:p>
            <a:pPr algn="l" marL="431801" indent="-215900" lvl="1">
              <a:lnSpc>
                <a:spcPts val="3400"/>
              </a:lnSpc>
              <a:buAutoNum type="arabicPeriod" startAt="1"/>
            </a:pPr>
            <a:r>
              <a:rPr lang="en-US" sz="2000">
                <a:solidFill>
                  <a:srgbClr val="FFFFFF">
                    <a:alpha val="80000"/>
                  </a:srgbClr>
                </a:solidFill>
                <a:latin typeface="Open Sans"/>
                <a:ea typeface="Open Sans"/>
                <a:cs typeface="Open Sans"/>
                <a:sym typeface="Open Sans"/>
              </a:rPr>
              <a:t>Category Analysis: Identified top-performing course categories.</a:t>
            </a:r>
          </a:p>
          <a:p>
            <a:pPr algn="l" marL="431801" indent="-215900" lvl="1">
              <a:lnSpc>
                <a:spcPts val="3400"/>
              </a:lnSpc>
              <a:buAutoNum type="arabicPeriod" startAt="1"/>
            </a:pPr>
            <a:r>
              <a:rPr lang="en-US" sz="2000">
                <a:solidFill>
                  <a:srgbClr val="FFFFFF">
                    <a:alpha val="80000"/>
                  </a:srgbClr>
                </a:solidFill>
                <a:latin typeface="Open Sans"/>
                <a:ea typeface="Open Sans"/>
                <a:cs typeface="Open Sans"/>
                <a:sym typeface="Open Sans"/>
              </a:rPr>
              <a:t>Correlation Analysis: Examined relationships between features such as ratings, price, and duration.</a:t>
            </a:r>
          </a:p>
          <a:p>
            <a:pPr algn="l" marL="0" indent="0" lvl="0">
              <a:lnSpc>
                <a:spcPts val="3400"/>
              </a:lnSpc>
              <a:spcBef>
                <a:spcPct val="0"/>
              </a:spcBef>
            </a:pPr>
          </a:p>
        </p:txBody>
      </p:sp>
      <p:grpSp>
        <p:nvGrpSpPr>
          <p:cNvPr name="Group 13" id="13"/>
          <p:cNvGrpSpPr/>
          <p:nvPr/>
        </p:nvGrpSpPr>
        <p:grpSpPr>
          <a:xfrm rot="0">
            <a:off x="16902858" y="4430615"/>
            <a:ext cx="712885" cy="71288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pic>
        <p:nvPicPr>
          <p:cNvPr name="Picture 16" id="16"/>
          <p:cNvPicPr>
            <a:picLocks noChangeAspect="true"/>
          </p:cNvPicPr>
          <p:nvPr/>
        </p:nvPicPr>
        <p:blipFill>
          <a:blip r:embed="rId2"/>
          <a:stretch>
            <a:fillRect/>
          </a:stretch>
        </p:blipFill>
        <p:spPr>
          <a:xfrm rot="0">
            <a:off x="9291995" y="1231186"/>
            <a:ext cx="7756903" cy="7814579"/>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222949" y="892578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0067677" y="7106783"/>
            <a:ext cx="389240" cy="38924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8" id="8"/>
          <p:cNvSpPr txBox="true"/>
          <p:nvPr/>
        </p:nvSpPr>
        <p:spPr>
          <a:xfrm rot="0">
            <a:off x="10663447" y="7081575"/>
            <a:ext cx="5628447"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Making Data Understandable</a:t>
            </a:r>
          </a:p>
        </p:txBody>
      </p:sp>
      <p:sp>
        <p:nvSpPr>
          <p:cNvPr name="TextBox 9" id="9"/>
          <p:cNvSpPr txBox="true"/>
          <p:nvPr/>
        </p:nvSpPr>
        <p:spPr>
          <a:xfrm rot="0">
            <a:off x="10067677" y="7676603"/>
            <a:ext cx="7503127" cy="2549525"/>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Inte</a:t>
            </a:r>
            <a:r>
              <a:rPr lang="en-US" sz="2000" strike="noStrike" u="none">
                <a:solidFill>
                  <a:srgbClr val="FFFFFF">
                    <a:alpha val="80000"/>
                  </a:srgbClr>
                </a:solidFill>
                <a:latin typeface="Open Sans"/>
                <a:ea typeface="Open Sans"/>
                <a:cs typeface="Open Sans"/>
                <a:sym typeface="Open Sans"/>
              </a:rPr>
              <a:t>ractive Features:</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Course Ratings by Category</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Pricing Distribution (Free vs. Paid)</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KPIs for top courses and enrollment metrics</a:t>
            </a:r>
          </a:p>
          <a:p>
            <a:pPr algn="l" marL="431801" indent="-215900" lvl="1">
              <a:lnSpc>
                <a:spcPts val="3400"/>
              </a:lnSpc>
              <a:spcBef>
                <a:spcPct val="0"/>
              </a:spcBef>
              <a:buFont typeface="Arial"/>
              <a:buChar char="•"/>
            </a:pPr>
            <a:r>
              <a:rPr lang="en-US" sz="2000" strike="noStrike" u="none">
                <a:solidFill>
                  <a:srgbClr val="FFFFFF">
                    <a:alpha val="80000"/>
                  </a:srgbClr>
                </a:solidFill>
                <a:latin typeface="Open Sans"/>
                <a:ea typeface="Open Sans"/>
                <a:cs typeface="Open Sans"/>
                <a:sym typeface="Open Sans"/>
              </a:rPr>
              <a:t>Filters for exploration</a:t>
            </a:r>
          </a:p>
          <a:p>
            <a:pPr algn="l" marL="0" indent="0" lvl="0">
              <a:lnSpc>
                <a:spcPts val="3400"/>
              </a:lnSpc>
              <a:spcBef>
                <a:spcPct val="0"/>
              </a:spcBef>
            </a:pPr>
          </a:p>
        </p:txBody>
      </p:sp>
      <p:sp>
        <p:nvSpPr>
          <p:cNvPr name="TextBox 10" id="10"/>
          <p:cNvSpPr txBox="true"/>
          <p:nvPr/>
        </p:nvSpPr>
        <p:spPr>
          <a:xfrm rot="0">
            <a:off x="10330049" y="4557258"/>
            <a:ext cx="6986401" cy="2549525"/>
          </a:xfrm>
          <a:prstGeom prst="rect">
            <a:avLst/>
          </a:prstGeom>
        </p:spPr>
        <p:txBody>
          <a:bodyPr anchor="t" rtlCol="false" tIns="0" lIns="0" bIns="0" rIns="0">
            <a:spAutoFit/>
          </a:bodyPr>
          <a:lstStyle/>
          <a:p>
            <a:pPr algn="l">
              <a:lnSpc>
                <a:spcPts val="3400"/>
              </a:lnSpc>
            </a:pPr>
            <a:r>
              <a:rPr lang="en-US" sz="2000">
                <a:solidFill>
                  <a:srgbClr val="FFFFFF">
                    <a:alpha val="80000"/>
                  </a:srgbClr>
                </a:solidFill>
                <a:latin typeface="Open Sans"/>
                <a:ea typeface="Open Sans"/>
                <a:cs typeface="Open Sans"/>
                <a:sym typeface="Open Sans"/>
              </a:rPr>
              <a:t>Key Insights:</a:t>
            </a:r>
          </a:p>
          <a:p>
            <a:pPr algn="l" marL="431801" indent="-215900" lvl="1">
              <a:lnSpc>
                <a:spcPts val="3400"/>
              </a:lnSpc>
              <a:buFont typeface="Arial"/>
              <a:buChar char="•"/>
            </a:pPr>
            <a:r>
              <a:rPr lang="en-US" sz="2000">
                <a:solidFill>
                  <a:srgbClr val="FFFFFF">
                    <a:alpha val="80000"/>
                  </a:srgbClr>
                </a:solidFill>
                <a:latin typeface="Open Sans"/>
                <a:ea typeface="Open Sans"/>
                <a:cs typeface="Open Sans"/>
                <a:sym typeface="Open Sans"/>
              </a:rPr>
              <a:t>High-rated courses have 20% higher enrollments</a:t>
            </a:r>
          </a:p>
          <a:p>
            <a:pPr algn="l" marL="431801" indent="-215900" lvl="1">
              <a:lnSpc>
                <a:spcPts val="3400"/>
              </a:lnSpc>
              <a:buFont typeface="Arial"/>
              <a:buChar char="•"/>
            </a:pPr>
            <a:r>
              <a:rPr lang="en-US" sz="2000">
                <a:solidFill>
                  <a:srgbClr val="FFFFFF">
                    <a:alpha val="80000"/>
                  </a:srgbClr>
                </a:solidFill>
                <a:latin typeface="Open Sans"/>
                <a:ea typeface="Open Sans"/>
                <a:cs typeface="Open Sans"/>
                <a:sym typeface="Open Sans"/>
              </a:rPr>
              <a:t>Free courses see 30% more enrollments</a:t>
            </a:r>
          </a:p>
          <a:p>
            <a:pPr algn="l">
              <a:lnSpc>
                <a:spcPts val="3400"/>
              </a:lnSpc>
            </a:pPr>
            <a:r>
              <a:rPr lang="en-US" sz="2000">
                <a:solidFill>
                  <a:srgbClr val="FFFFFF">
                    <a:alpha val="80000"/>
                  </a:srgbClr>
                </a:solidFill>
                <a:latin typeface="Open Sans"/>
                <a:ea typeface="Open Sans"/>
                <a:cs typeface="Open Sans"/>
                <a:sym typeface="Open Sans"/>
              </a:rPr>
              <a:t>Visuals: </a:t>
            </a:r>
          </a:p>
          <a:p>
            <a:pPr algn="l">
              <a:lnSpc>
                <a:spcPts val="3400"/>
              </a:lnSpc>
            </a:pPr>
            <a:r>
              <a:rPr lang="en-US" sz="2000">
                <a:solidFill>
                  <a:srgbClr val="FFFFFF">
                    <a:alpha val="80000"/>
                  </a:srgbClr>
                </a:solidFill>
                <a:latin typeface="Open Sans"/>
                <a:ea typeface="Open Sans"/>
                <a:cs typeface="Open Sans"/>
                <a:sym typeface="Open Sans"/>
              </a:rPr>
              <a:t>Ratings Distribution, Pricing Trends, Top Categories</a:t>
            </a:r>
          </a:p>
          <a:p>
            <a:pPr algn="l" marL="0" indent="0" lvl="0">
              <a:lnSpc>
                <a:spcPts val="3400"/>
              </a:lnSpc>
              <a:spcBef>
                <a:spcPct val="0"/>
              </a:spcBef>
            </a:pPr>
          </a:p>
        </p:txBody>
      </p:sp>
      <p:grpSp>
        <p:nvGrpSpPr>
          <p:cNvPr name="Group 11" id="11"/>
          <p:cNvGrpSpPr/>
          <p:nvPr/>
        </p:nvGrpSpPr>
        <p:grpSpPr>
          <a:xfrm rot="0">
            <a:off x="-1357611" y="-1286368"/>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743479" y="690861"/>
            <a:ext cx="1191540" cy="119154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15724263" y="1135856"/>
            <a:ext cx="997371" cy="99737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9" id="1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Freeform 20" id="20"/>
          <p:cNvSpPr/>
          <p:nvPr/>
        </p:nvSpPr>
        <p:spPr>
          <a:xfrm flipH="false" flipV="false" rot="0">
            <a:off x="375500" y="2471107"/>
            <a:ext cx="9482627" cy="5310271"/>
          </a:xfrm>
          <a:custGeom>
            <a:avLst/>
            <a:gdLst/>
            <a:ahLst/>
            <a:cxnLst/>
            <a:rect r="r" b="b" t="t" l="l"/>
            <a:pathLst>
              <a:path h="5310271" w="9482627">
                <a:moveTo>
                  <a:pt x="0" y="0"/>
                </a:moveTo>
                <a:lnTo>
                  <a:pt x="9482627" y="0"/>
                </a:lnTo>
                <a:lnTo>
                  <a:pt x="9482627" y="5310271"/>
                </a:lnTo>
                <a:lnTo>
                  <a:pt x="0" y="5310271"/>
                </a:lnTo>
                <a:lnTo>
                  <a:pt x="0" y="0"/>
                </a:lnTo>
                <a:close/>
              </a:path>
            </a:pathLst>
          </a:custGeom>
          <a:blipFill>
            <a:blip r:embed="rId2"/>
            <a:stretch>
              <a:fillRect l="0" t="0" r="0" b="0"/>
            </a:stretch>
          </a:blipFill>
        </p:spPr>
      </p:sp>
      <p:sp>
        <p:nvSpPr>
          <p:cNvPr name="TextBox 21" id="21"/>
          <p:cNvSpPr txBox="true"/>
          <p:nvPr/>
        </p:nvSpPr>
        <p:spPr>
          <a:xfrm rot="0">
            <a:off x="10330049" y="1625016"/>
            <a:ext cx="9001995" cy="2869122"/>
          </a:xfrm>
          <a:prstGeom prst="rect">
            <a:avLst/>
          </a:prstGeom>
        </p:spPr>
        <p:txBody>
          <a:bodyPr anchor="t" rtlCol="false" tIns="0" lIns="0" bIns="0" rIns="0">
            <a:spAutoFit/>
          </a:bodyPr>
          <a:lstStyle/>
          <a:p>
            <a:pPr algn="l">
              <a:lnSpc>
                <a:spcPts val="11275"/>
              </a:lnSpc>
            </a:pPr>
            <a:r>
              <a:rPr lang="en-US" sz="9396">
                <a:solidFill>
                  <a:srgbClr val="0097B2"/>
                </a:solidFill>
                <a:latin typeface="Anton"/>
                <a:ea typeface="Anton"/>
                <a:cs typeface="Anton"/>
                <a:sym typeface="Anton"/>
              </a:rPr>
              <a:t>DATA </a:t>
            </a:r>
          </a:p>
          <a:p>
            <a:pPr algn="l">
              <a:lnSpc>
                <a:spcPts val="11275"/>
              </a:lnSpc>
            </a:pPr>
            <a:r>
              <a:rPr lang="en-US" sz="9396">
                <a:solidFill>
                  <a:srgbClr val="0097B2"/>
                </a:solidFill>
                <a:latin typeface="Anton"/>
                <a:ea typeface="Anton"/>
                <a:cs typeface="Anton"/>
                <a:sym typeface="Anton"/>
              </a:rPr>
              <a:t>VISUALIZATION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222949" y="892578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357611" y="-1286368"/>
            <a:ext cx="3086100" cy="30861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743479" y="690861"/>
            <a:ext cx="1191540" cy="11915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5724263" y="1135856"/>
            <a:ext cx="997371" cy="9973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Freeform 14" id="14"/>
          <p:cNvSpPr/>
          <p:nvPr/>
        </p:nvSpPr>
        <p:spPr>
          <a:xfrm flipH="false" flipV="false" rot="0">
            <a:off x="185439" y="256682"/>
            <a:ext cx="9960557" cy="5640166"/>
          </a:xfrm>
          <a:custGeom>
            <a:avLst/>
            <a:gdLst/>
            <a:ahLst/>
            <a:cxnLst/>
            <a:rect r="r" b="b" t="t" l="l"/>
            <a:pathLst>
              <a:path h="5640166" w="9960557">
                <a:moveTo>
                  <a:pt x="0" y="0"/>
                </a:moveTo>
                <a:lnTo>
                  <a:pt x="9960557" y="0"/>
                </a:lnTo>
                <a:lnTo>
                  <a:pt x="9960557" y="5640166"/>
                </a:lnTo>
                <a:lnTo>
                  <a:pt x="0" y="5640166"/>
                </a:lnTo>
                <a:lnTo>
                  <a:pt x="0" y="0"/>
                </a:lnTo>
                <a:close/>
              </a:path>
            </a:pathLst>
          </a:custGeom>
          <a:blipFill>
            <a:blip r:embed="rId2"/>
            <a:stretch>
              <a:fillRect l="0" t="0" r="0" b="0"/>
            </a:stretch>
          </a:blipFill>
        </p:spPr>
      </p:sp>
      <p:sp>
        <p:nvSpPr>
          <p:cNvPr name="Freeform 15" id="15"/>
          <p:cNvSpPr/>
          <p:nvPr/>
        </p:nvSpPr>
        <p:spPr>
          <a:xfrm flipH="false" flipV="false" rot="0">
            <a:off x="7823153" y="4174877"/>
            <a:ext cx="9942846" cy="5642565"/>
          </a:xfrm>
          <a:custGeom>
            <a:avLst/>
            <a:gdLst/>
            <a:ahLst/>
            <a:cxnLst/>
            <a:rect r="r" b="b" t="t" l="l"/>
            <a:pathLst>
              <a:path h="5642565" w="9942846">
                <a:moveTo>
                  <a:pt x="0" y="0"/>
                </a:moveTo>
                <a:lnTo>
                  <a:pt x="9942846" y="0"/>
                </a:lnTo>
                <a:lnTo>
                  <a:pt x="9942846" y="5642565"/>
                </a:lnTo>
                <a:lnTo>
                  <a:pt x="0" y="5642565"/>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222949" y="892578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357611" y="-1286368"/>
            <a:ext cx="3086100" cy="30861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743479" y="690861"/>
            <a:ext cx="1191540" cy="11915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5724263" y="1135856"/>
            <a:ext cx="997371" cy="9973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Freeform 14" id="14"/>
          <p:cNvSpPr/>
          <p:nvPr/>
        </p:nvSpPr>
        <p:spPr>
          <a:xfrm flipH="false" flipV="false" rot="0">
            <a:off x="421857" y="440203"/>
            <a:ext cx="11301259" cy="6286325"/>
          </a:xfrm>
          <a:custGeom>
            <a:avLst/>
            <a:gdLst/>
            <a:ahLst/>
            <a:cxnLst/>
            <a:rect r="r" b="b" t="t" l="l"/>
            <a:pathLst>
              <a:path h="6286325" w="11301259">
                <a:moveTo>
                  <a:pt x="0" y="0"/>
                </a:moveTo>
                <a:lnTo>
                  <a:pt x="11301259" y="0"/>
                </a:lnTo>
                <a:lnTo>
                  <a:pt x="11301259" y="6286326"/>
                </a:lnTo>
                <a:lnTo>
                  <a:pt x="0" y="6286326"/>
                </a:lnTo>
                <a:lnTo>
                  <a:pt x="0" y="0"/>
                </a:lnTo>
                <a:close/>
              </a:path>
            </a:pathLst>
          </a:custGeom>
          <a:blipFill>
            <a:blip r:embed="rId2"/>
            <a:stretch>
              <a:fillRect l="0" t="0" r="0" b="0"/>
            </a:stretch>
          </a:blipFill>
        </p:spPr>
      </p:sp>
      <p:sp>
        <p:nvSpPr>
          <p:cNvPr name="Freeform 15" id="15"/>
          <p:cNvSpPr/>
          <p:nvPr/>
        </p:nvSpPr>
        <p:spPr>
          <a:xfrm flipH="false" flipV="false" rot="0">
            <a:off x="6662393" y="4029579"/>
            <a:ext cx="11301259" cy="5933161"/>
          </a:xfrm>
          <a:custGeom>
            <a:avLst/>
            <a:gdLst/>
            <a:ahLst/>
            <a:cxnLst/>
            <a:rect r="r" b="b" t="t" l="l"/>
            <a:pathLst>
              <a:path h="5933161" w="11301259">
                <a:moveTo>
                  <a:pt x="0" y="0"/>
                </a:moveTo>
                <a:lnTo>
                  <a:pt x="11301258" y="0"/>
                </a:lnTo>
                <a:lnTo>
                  <a:pt x="11301258" y="5933160"/>
                </a:lnTo>
                <a:lnTo>
                  <a:pt x="0" y="5933160"/>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222949" y="8925787"/>
            <a:ext cx="3086100" cy="30861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5" id="5"/>
          <p:cNvGrpSpPr/>
          <p:nvPr/>
        </p:nvGrpSpPr>
        <p:grpSpPr>
          <a:xfrm rot="0">
            <a:off x="-1357611" y="-1286368"/>
            <a:ext cx="3086100" cy="30861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8" id="8"/>
          <p:cNvGrpSpPr/>
          <p:nvPr/>
        </p:nvGrpSpPr>
        <p:grpSpPr>
          <a:xfrm rot="0">
            <a:off x="743479" y="690861"/>
            <a:ext cx="1191540" cy="11915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5724263" y="1135856"/>
            <a:ext cx="997371" cy="9973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9497154" y="4868545"/>
            <a:ext cx="389240" cy="38924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4B6FF">
                    <a:alpha val="100000"/>
                  </a:srgbClr>
                </a:gs>
                <a:gs pos="100000">
                  <a:srgbClr val="4451FF">
                    <a:alpha val="100000"/>
                  </a:srgbClr>
                </a:gs>
              </a:gsLst>
              <a:lin ang="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1357611" y="2222198"/>
            <a:ext cx="9789689" cy="97896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0" t="0" r="-49812" b="0"/>
              </a:stretch>
            </a:blipFill>
            <a:ln w="171450" cap="sq">
              <a:solidFill>
                <a:srgbClr val="FFFFFF"/>
              </a:solidFill>
              <a:prstDash val="solid"/>
              <a:miter/>
            </a:ln>
          </p:spPr>
        </p:sp>
      </p:grpSp>
      <p:sp>
        <p:nvSpPr>
          <p:cNvPr name="TextBox 19" id="19"/>
          <p:cNvSpPr txBox="true"/>
          <p:nvPr/>
        </p:nvSpPr>
        <p:spPr>
          <a:xfrm rot="0">
            <a:off x="9497154" y="3067340"/>
            <a:ext cx="6111618" cy="1439254"/>
          </a:xfrm>
          <a:prstGeom prst="rect">
            <a:avLst/>
          </a:prstGeom>
        </p:spPr>
        <p:txBody>
          <a:bodyPr anchor="t" rtlCol="false" tIns="0" lIns="0" bIns="0" rIns="0">
            <a:spAutoFit/>
          </a:bodyPr>
          <a:lstStyle/>
          <a:p>
            <a:pPr algn="l">
              <a:lnSpc>
                <a:spcPts val="11275"/>
              </a:lnSpc>
            </a:pPr>
            <a:r>
              <a:rPr lang="en-US" sz="9396">
                <a:solidFill>
                  <a:srgbClr val="0097B2"/>
                </a:solidFill>
                <a:latin typeface="Anton"/>
                <a:ea typeface="Anton"/>
                <a:cs typeface="Anton"/>
                <a:sym typeface="Anton"/>
              </a:rPr>
              <a:t>CONCLUSION</a:t>
            </a:r>
          </a:p>
        </p:txBody>
      </p:sp>
      <p:sp>
        <p:nvSpPr>
          <p:cNvPr name="TextBox 20" id="20"/>
          <p:cNvSpPr txBox="true"/>
          <p:nvPr/>
        </p:nvSpPr>
        <p:spPr>
          <a:xfrm rot="0">
            <a:off x="10092925" y="4843336"/>
            <a:ext cx="5515848"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The Future of Data Analysis</a:t>
            </a:r>
          </a:p>
        </p:txBody>
      </p:sp>
      <p:sp>
        <p:nvSpPr>
          <p:cNvPr name="TextBox 21" id="21"/>
          <p:cNvSpPr txBox="true"/>
          <p:nvPr/>
        </p:nvSpPr>
        <p:spPr>
          <a:xfrm rot="0">
            <a:off x="9357648" y="5534010"/>
            <a:ext cx="6986401" cy="3406775"/>
          </a:xfrm>
          <a:prstGeom prst="rect">
            <a:avLst/>
          </a:prstGeom>
        </p:spPr>
        <p:txBody>
          <a:bodyPr anchor="t" rtlCol="false" tIns="0" lIns="0" bIns="0" rIns="0">
            <a:spAutoFit/>
          </a:bodyPr>
          <a:lstStyle/>
          <a:p>
            <a:pPr algn="l">
              <a:lnSpc>
                <a:spcPts val="3400"/>
              </a:lnSpc>
            </a:pPr>
            <a:r>
              <a:rPr lang="en-US" sz="2000">
                <a:solidFill>
                  <a:srgbClr val="FFFFFF">
                    <a:alpha val="80000"/>
                  </a:srgbClr>
                </a:solidFill>
                <a:latin typeface="Open Sans"/>
                <a:ea typeface="Open Sans"/>
                <a:cs typeface="Open Sans"/>
                <a:sym typeface="Open Sans"/>
              </a:rPr>
              <a:t>The project successfully extracted, cleaned, and analyzed 2374 records from three platforms, uncovering key trends in course popularity, pricing, and user engagement. By creating an interactive dashboard, stakeholders can now explore actionable insights to make data-driven decisions. Future extensions will include real-time API integrations and advanced predictive models for deeper analysis.</a:t>
            </a:r>
          </a:p>
          <a:p>
            <a:pPr algn="l" marL="0" indent="0" lvl="0">
              <a:lnSpc>
                <a:spcPts val="340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DAGZhiF7Bg4</dc:identifier>
  <dcterms:modified xsi:type="dcterms:W3CDTF">2011-08-01T06:04:30Z</dcterms:modified>
  <cp:revision>1</cp:revision>
  <dc:title>Course insights</dc:title>
</cp:coreProperties>
</file>

<file path=docProps/thumbnail.jpeg>
</file>